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Roboto"/>
      <p:regular r:id="rId14"/>
      <p:bold r:id="rId15"/>
      <p:italic r:id="rId16"/>
      <p:boldItalic r:id="rId17"/>
    </p:embeddedFont>
    <p:embeddedFont>
      <p:font typeface="Roboto SemiBold"/>
      <p:regular r:id="rId18"/>
      <p:bold r:id="rId19"/>
      <p:italic r:id="rId20"/>
      <p:boldItalic r:id="rId21"/>
    </p:embeddedFont>
    <p:embeddedFont>
      <p:font typeface="Merriweather"/>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SemiBold-italic.fntdata"/><Relationship Id="rId22" Type="http://schemas.openxmlformats.org/officeDocument/2006/relationships/font" Target="fonts/Merriweather-regular.fntdata"/><Relationship Id="rId21" Type="http://schemas.openxmlformats.org/officeDocument/2006/relationships/font" Target="fonts/RobotoSemiBold-boldItalic.fntdata"/><Relationship Id="rId24" Type="http://schemas.openxmlformats.org/officeDocument/2006/relationships/font" Target="fonts/Merriweather-italic.fntdata"/><Relationship Id="rId23" Type="http://schemas.openxmlformats.org/officeDocument/2006/relationships/font" Target="fonts/Merriweather-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Merriweather-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RobotoSemiBold-bold.fntdata"/><Relationship Id="rId18" Type="http://schemas.openxmlformats.org/officeDocument/2006/relationships/font" Target="fonts/RobotoSemiBold-regular.fntdata"/></Relationships>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9e93f3002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9e93f3002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434343"/>
                </a:solidFill>
                <a:latin typeface="Roboto"/>
                <a:ea typeface="Roboto"/>
                <a:cs typeface="Roboto"/>
                <a:sym typeface="Roboto"/>
              </a:rPr>
              <a:t>Recruitment / Role Play: Users were asked to role-play as their assigned personas using real-life baking scenarios to simulate timing and feedback contexts.</a:t>
            </a:r>
            <a:endParaRPr sz="1800">
              <a:solidFill>
                <a:srgbClr val="434343"/>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 sz="1800">
                <a:solidFill>
                  <a:srgbClr val="434343"/>
                </a:solidFill>
                <a:latin typeface="Roboto"/>
                <a:ea typeface="Roboto"/>
                <a:cs typeface="Roboto"/>
                <a:sym typeface="Roboto"/>
              </a:rPr>
              <a:t>We recruited three participants who represented our core personas from earlier research — the Perfectionist, the Event Planner, and the Forgetful Baker.</a:t>
            </a:r>
            <a:endParaRPr sz="1800">
              <a:solidFill>
                <a:srgbClr val="434343"/>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800">
                <a:solidFill>
                  <a:srgbClr val="434343"/>
                </a:solidFill>
                <a:latin typeface="Roboto"/>
                <a:ea typeface="Roboto"/>
                <a:cs typeface="Roboto"/>
                <a:sym typeface="Roboto"/>
              </a:rPr>
              <a:t>Lucie and Kristine tested the ‘Planning a Loaf’ and ‘Fermentation Feedback’ features, while our third participant - Rafael focused on the Reminder system.</a:t>
            </a:r>
            <a:endParaRPr sz="1800">
              <a:solidFill>
                <a:srgbClr val="434343"/>
              </a:solidFill>
              <a:latin typeface="Roboto"/>
              <a:ea typeface="Roboto"/>
              <a:cs typeface="Roboto"/>
              <a:sym typeface="Roboto"/>
            </a:endParaRPr>
          </a:p>
          <a:p>
            <a:pPr indent="0" lvl="0" marL="0" rtl="0" algn="l">
              <a:lnSpc>
                <a:spcPct val="115000"/>
              </a:lnSpc>
              <a:spcBef>
                <a:spcPts val="0"/>
              </a:spcBef>
              <a:spcAft>
                <a:spcPts val="1200"/>
              </a:spcAft>
              <a:buClr>
                <a:schemeClr val="dk1"/>
              </a:buClr>
              <a:buSzPts val="1100"/>
              <a:buFont typeface="Arial"/>
              <a:buNone/>
            </a:pPr>
            <a:r>
              <a:rPr lang="en" sz="1800">
                <a:solidFill>
                  <a:srgbClr val="434343"/>
                </a:solidFill>
                <a:latin typeface="Roboto"/>
                <a:ea typeface="Roboto"/>
                <a:cs typeface="Roboto"/>
                <a:sym typeface="Roboto"/>
              </a:rPr>
              <a:t>Each user reflected the real behaviors and frustrations of our personas — struggling with timing, learning and building confidence in baking and consistency.”</a:t>
            </a:r>
            <a:endParaRPr sz="1800">
              <a:solidFill>
                <a:srgbClr val="434343"/>
              </a:solidFill>
              <a:latin typeface="Roboto"/>
              <a:ea typeface="Roboto"/>
              <a:cs typeface="Roboto"/>
              <a:sym typeface="Robo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9e93f3002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9e93f3002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t/>
            </a:r>
            <a:endParaRPr b="1">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t>We conducted in-person evaluations using iPads and printouts of the low-fidelity prototype. Participants were asked to think aloud as they performed three core tasks — planning a loaf, evaluating dough fermentation via feedback, and setting reminders.</a:t>
            </a:r>
            <a:endParaRPr/>
          </a:p>
          <a:p>
            <a:pPr indent="0" lvl="0" marL="0" rtl="0" algn="l">
              <a:spcBef>
                <a:spcPts val="0"/>
              </a:spcBef>
              <a:spcAft>
                <a:spcPts val="0"/>
              </a:spcAft>
              <a:buNone/>
            </a:pPr>
            <a:r>
              <a:rPr lang="en"/>
              <a:t>We observed their navigation, hesitation points, and comments in real time, then followed up with a short interview to capture perceptions of strengths and weaknesses.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 of the questions asked were -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9e93f3002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9e93f3002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300">
                <a:solidFill>
                  <a:schemeClr val="dk1"/>
                </a:solidFill>
              </a:rPr>
              <a:t>Here’s what we found from our user sessions.</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our user evaluation, participants really appreciated the overall concept of BakeWise.</a:t>
            </a:r>
            <a:br>
              <a:rPr lang="en">
                <a:solidFill>
                  <a:schemeClr val="dk1"/>
                </a:solidFill>
              </a:rPr>
            </a:br>
            <a:r>
              <a:rPr lang="en">
                <a:solidFill>
                  <a:schemeClr val="dk1"/>
                </a:solidFill>
              </a:rPr>
              <a:t>They especially trusted the </a:t>
            </a:r>
            <a:r>
              <a:rPr b="1" lang="en">
                <a:solidFill>
                  <a:schemeClr val="dk1"/>
                </a:solidFill>
              </a:rPr>
              <a:t>automatic scheduling</a:t>
            </a:r>
            <a:r>
              <a:rPr lang="en">
                <a:solidFill>
                  <a:schemeClr val="dk1"/>
                </a:solidFill>
              </a:rPr>
              <a:t> feature — it helped them plan baking steps around their day and prevented mistakes.</a:t>
            </a:r>
            <a:br>
              <a:rPr lang="en">
                <a:solidFill>
                  <a:schemeClr val="dk1"/>
                </a:solidFill>
              </a:rPr>
            </a:br>
            <a:r>
              <a:rPr lang="en">
                <a:solidFill>
                  <a:schemeClr val="dk1"/>
                </a:solidFill>
              </a:rPr>
              <a:t>Users also agreed that </a:t>
            </a:r>
            <a:r>
              <a:rPr b="1" lang="en">
                <a:solidFill>
                  <a:schemeClr val="dk1"/>
                </a:solidFill>
              </a:rPr>
              <a:t>reminders</a:t>
            </a:r>
            <a:r>
              <a:rPr lang="en">
                <a:solidFill>
                  <a:schemeClr val="dk1"/>
                </a:solidFill>
              </a:rPr>
              <a:t> are essential, since timing is the hardest part of baking.</a:t>
            </a:r>
            <a:br>
              <a:rPr lang="en">
                <a:solidFill>
                  <a:schemeClr val="dk1"/>
                </a:solidFill>
              </a:rPr>
            </a:br>
            <a:r>
              <a:rPr lang="en">
                <a:solidFill>
                  <a:schemeClr val="dk1"/>
                </a:solidFill>
              </a:rPr>
              <a:t>The </a:t>
            </a:r>
            <a:r>
              <a:rPr b="1" lang="en">
                <a:solidFill>
                  <a:schemeClr val="dk1"/>
                </a:solidFill>
              </a:rPr>
              <a:t>fermentation checklist</a:t>
            </a:r>
            <a:r>
              <a:rPr lang="en">
                <a:solidFill>
                  <a:schemeClr val="dk1"/>
                </a:solidFill>
              </a:rPr>
              <a:t> was another highlight — users described it as a ‘teaching tool’ that builds their confidence.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However, we also observed some friction. For example, participants weren’t always sure whether the displayed time represented their action time or the dough’s waiting time.</a:t>
            </a:r>
            <a:br>
              <a:rPr lang="en">
                <a:solidFill>
                  <a:schemeClr val="dk1"/>
                </a:solidFill>
              </a:rPr>
            </a:br>
            <a:r>
              <a:rPr lang="en">
                <a:solidFill>
                  <a:schemeClr val="dk1"/>
                </a:solidFill>
              </a:rPr>
              <a:t>Beginners also struggled with vague fermentation cues like ‘does it smell sour?’</a:t>
            </a:r>
            <a:br>
              <a:rPr lang="en">
                <a:solidFill>
                  <a:schemeClr val="dk1"/>
                </a:solidFill>
              </a:rPr>
            </a:br>
            <a:r>
              <a:rPr lang="en">
                <a:solidFill>
                  <a:schemeClr val="dk1"/>
                </a:solidFill>
              </a:rPr>
              <a:t>And the ‘Remind me in [x] hours’ field required mental math — the opposite of what BakeWise aims to simplify.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These findings helped us identify the key usability problems we’ll address next.”</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9f12ededd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9f12ededd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“From those results, we synthesized three core usability problems.</a:t>
            </a:r>
            <a:br>
              <a:rPr lang="en">
                <a:solidFill>
                  <a:schemeClr val="dk1"/>
                </a:solidFill>
              </a:rPr>
            </a:br>
            <a:r>
              <a:rPr lang="en">
                <a:solidFill>
                  <a:schemeClr val="dk1"/>
                </a:solidFill>
              </a:rPr>
              <a:t>First, </a:t>
            </a:r>
            <a:r>
              <a:rPr b="1" lang="en">
                <a:solidFill>
                  <a:schemeClr val="dk1"/>
                </a:solidFill>
              </a:rPr>
              <a:t>scheduling ambiguity</a:t>
            </a:r>
            <a:r>
              <a:rPr lang="en">
                <a:solidFill>
                  <a:schemeClr val="dk1"/>
                </a:solidFill>
              </a:rPr>
              <a:t> — users couldn’t distinguish between active and resting times, which led to timing confusion.</a:t>
            </a:r>
            <a:br>
              <a:rPr lang="en">
                <a:solidFill>
                  <a:schemeClr val="dk1"/>
                </a:solidFill>
              </a:rPr>
            </a:br>
            <a:r>
              <a:rPr lang="en">
                <a:solidFill>
                  <a:schemeClr val="dk1"/>
                </a:solidFill>
              </a:rPr>
              <a:t>Second, </a:t>
            </a:r>
            <a:r>
              <a:rPr b="1" lang="en">
                <a:solidFill>
                  <a:schemeClr val="dk1"/>
                </a:solidFill>
              </a:rPr>
              <a:t>fermentation feedback</a:t>
            </a:r>
            <a:r>
              <a:rPr lang="en">
                <a:solidFill>
                  <a:schemeClr val="dk1"/>
                </a:solidFill>
              </a:rPr>
              <a:t> felt too subjective; beginners said they weren’t confident answering yes or no questions about dough readiness.</a:t>
            </a:r>
            <a:br>
              <a:rPr lang="en">
                <a:solidFill>
                  <a:schemeClr val="dk1"/>
                </a:solidFill>
              </a:rPr>
            </a:br>
            <a:r>
              <a:rPr lang="en">
                <a:solidFill>
                  <a:schemeClr val="dk1"/>
                </a:solidFill>
              </a:rPr>
              <a:t>Finally, </a:t>
            </a:r>
            <a:r>
              <a:rPr b="1" lang="en">
                <a:solidFill>
                  <a:schemeClr val="dk1"/>
                </a:solidFill>
              </a:rPr>
              <a:t>reminder setup</a:t>
            </a:r>
            <a:r>
              <a:rPr lang="en">
                <a:solidFill>
                  <a:schemeClr val="dk1"/>
                </a:solidFill>
              </a:rPr>
              <a:t> added unnecessary cognitive load because it required mental math instead of simply selecting when they wanted a notification.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These three issues guided the design ideas we’ll show next.”</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9f12ededd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9f12ededd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t>We will maintain a clean completion time display on the main interface but add a pop-up window for viewing details. This pop-up will clearly show the operation time, waiting time, and total duration to eliminate user confusion.</a:t>
            </a:r>
            <a:endParaRPr sz="1300"/>
          </a:p>
          <a:p>
            <a:pPr indent="0" lvl="0" marL="0" rtl="0" algn="l">
              <a:spcBef>
                <a:spcPts val="0"/>
              </a:spcBef>
              <a:spcAft>
                <a:spcPts val="0"/>
              </a:spcAft>
              <a:buClr>
                <a:schemeClr val="dk1"/>
              </a:buClr>
              <a:buSzPts val="1100"/>
              <a:buFont typeface="Arial"/>
              <a:buNone/>
            </a:pPr>
            <a:r>
              <a:rPr lang="en" sz="1300"/>
              <a:t>As you can see, we envision adding an arrow next to the time to suggest users can click for more details.</a:t>
            </a:r>
            <a:endParaRPr sz="1300"/>
          </a:p>
          <a:p>
            <a:pPr indent="0" lvl="0" marL="0" rtl="0" algn="l">
              <a:spcBef>
                <a:spcPts val="0"/>
              </a:spcBef>
              <a:spcAft>
                <a:spcPts val="0"/>
              </a:spcAft>
              <a:buNone/>
            </a:pPr>
            <a:r>
              <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9f12ededd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9f12ededd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We will introduce visual references. On the assessment interface, we will provide annotated reference images or other format alongside a multi-point rating scale, enabling users to visually compare and accurately evaluate dough consistency.</a:t>
            </a:r>
            <a:endParaRPr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9f2861448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9f2861448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en">
                <a:solidFill>
                  <a:schemeClr val="dk1"/>
                </a:solidFill>
              </a:rPr>
              <a:t>D3</a:t>
            </a:r>
            <a:r>
              <a:rPr lang="en">
                <a:solidFill>
                  <a:schemeClr val="dk1"/>
                </a:solidFill>
              </a:rPr>
              <a:t> simplifies reminders by removing the need for mental math — users can just pick a preset or custom time, making the experience faster and more intuitive.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3rd design idea  adddreses users issue 3 of reducing confusion around reminder set up </a:t>
            </a:r>
            <a:endParaRPr>
              <a:solidFill>
                <a:schemeClr val="dk1"/>
              </a:solidFill>
            </a:endParaRPr>
          </a:p>
          <a:p>
            <a:pPr indent="0" lvl="0" marL="0" rtl="0" algn="l">
              <a:lnSpc>
                <a:spcPct val="115000"/>
              </a:lnSpc>
              <a:spcBef>
                <a:spcPts val="1200"/>
              </a:spcBef>
              <a:spcAft>
                <a:spcPts val="0"/>
              </a:spcAft>
              <a:buNone/>
            </a:pPr>
            <a:r>
              <a:rPr lang="en">
                <a:solidFill>
                  <a:schemeClr val="dk1"/>
                </a:solidFill>
              </a:rPr>
              <a:t>“We realized reminders should not require manual entry. In the next iteration, BakeWise we will use </a:t>
            </a:r>
            <a:r>
              <a:rPr b="1" lang="en">
                <a:solidFill>
                  <a:schemeClr val="dk1"/>
                </a:solidFill>
              </a:rPr>
              <a:t>auto-generated pre filled reminders based</a:t>
            </a:r>
            <a:r>
              <a:rPr lang="en">
                <a:solidFill>
                  <a:schemeClr val="dk1"/>
                </a:solidFill>
              </a:rPr>
              <a:t> on the user’s goal time and baking stages. Users can still adjust or disable them but won’t need to calculate or input times themselves. This would reinforce BakeWise’s role as an active baking assistant rather than a passive timer and simplify the mental oad </a:t>
            </a:r>
            <a:endParaRPr>
              <a:solidFill>
                <a:schemeClr val="dk1"/>
              </a:solidFill>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841852dd2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841852dd2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1pPr>
            <a:lvl2pPr lvl="1">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2pPr>
            <a:lvl3pPr lvl="2">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3pPr>
            <a:lvl4pPr lvl="3">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4pPr>
            <a:lvl5pPr lvl="4">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5pPr>
            <a:lvl6pPr lvl="5">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6pPr>
            <a:lvl7pPr lvl="6">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7pPr>
            <a:lvl8pPr lvl="7">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8pPr>
            <a:lvl9pPr lvl="8">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indent="-317500" lvl="1" marL="9144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indent="-317500" lvl="2" marL="13716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indent="-317500" lvl="3" marL="18288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indent="-317500" lvl="4" marL="22860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indent="-317500" lvl="5" marL="27432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indent="-317500" lvl="6" marL="32004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indent="-317500" lvl="7" marL="36576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indent="-317500" lvl="8" marL="41148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5371244" y="-48365"/>
            <a:ext cx="4074600" cy="691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sz="1900">
                <a:solidFill>
                  <a:schemeClr val="dk1"/>
                </a:solidFill>
                <a:latin typeface="Roboto"/>
                <a:ea typeface="Roboto"/>
                <a:cs typeface="Roboto"/>
                <a:sym typeface="Roboto"/>
              </a:rPr>
              <a:t>The two masters and the one not</a:t>
            </a:r>
            <a:endParaRPr b="1" sz="1900">
              <a:solidFill>
                <a:schemeClr val="dk1"/>
              </a:solidFill>
              <a:latin typeface="Roboto"/>
              <a:ea typeface="Roboto"/>
              <a:cs typeface="Roboto"/>
              <a:sym typeface="Roboto"/>
            </a:endParaRPr>
          </a:p>
        </p:txBody>
      </p:sp>
      <p:sp>
        <p:nvSpPr>
          <p:cNvPr id="55" name="Google Shape;55;p13"/>
          <p:cNvSpPr txBox="1"/>
          <p:nvPr>
            <p:ph type="ctrTitle"/>
          </p:nvPr>
        </p:nvSpPr>
        <p:spPr>
          <a:xfrm>
            <a:off x="5773167" y="179375"/>
            <a:ext cx="3328500" cy="1197300"/>
          </a:xfrm>
          <a:prstGeom prst="rect">
            <a:avLst/>
          </a:prstGeom>
        </p:spPr>
        <p:txBody>
          <a:bodyPr anchorCtr="0" anchor="b" bIns="91425" lIns="91425" spcFirstLastPara="1" rIns="91425" wrap="square" tIns="91425">
            <a:normAutofit/>
          </a:bodyPr>
          <a:lstStyle/>
          <a:p>
            <a:pPr indent="0" lvl="0" marL="0" rtl="0" algn="r">
              <a:spcBef>
                <a:spcPts val="0"/>
              </a:spcBef>
              <a:spcAft>
                <a:spcPts val="0"/>
              </a:spcAft>
              <a:buSzPts val="990"/>
              <a:buNone/>
            </a:pPr>
            <a:r>
              <a:rPr lang="en" sz="1570">
                <a:solidFill>
                  <a:schemeClr val="dk1"/>
                </a:solidFill>
              </a:rPr>
              <a:t>Eliza Marija Kraule</a:t>
            </a:r>
            <a:endParaRPr sz="1570">
              <a:solidFill>
                <a:schemeClr val="dk1"/>
              </a:solidFill>
            </a:endParaRPr>
          </a:p>
          <a:p>
            <a:pPr indent="0" lvl="0" marL="0" rtl="0" algn="r">
              <a:spcBef>
                <a:spcPts val="0"/>
              </a:spcBef>
              <a:spcAft>
                <a:spcPts val="0"/>
              </a:spcAft>
              <a:buSzPts val="990"/>
              <a:buNone/>
            </a:pPr>
            <a:r>
              <a:rPr lang="en" sz="1570">
                <a:solidFill>
                  <a:schemeClr val="dk1"/>
                </a:solidFill>
              </a:rPr>
              <a:t>Sarah Cherian</a:t>
            </a:r>
            <a:endParaRPr sz="1570">
              <a:solidFill>
                <a:schemeClr val="dk1"/>
              </a:solidFill>
            </a:endParaRPr>
          </a:p>
          <a:p>
            <a:pPr indent="0" lvl="0" marL="0" rtl="0" algn="r">
              <a:spcBef>
                <a:spcPts val="0"/>
              </a:spcBef>
              <a:spcAft>
                <a:spcPts val="0"/>
              </a:spcAft>
              <a:buSzPts val="990"/>
              <a:buNone/>
            </a:pPr>
            <a:r>
              <a:rPr lang="en" sz="1570">
                <a:solidFill>
                  <a:schemeClr val="dk1"/>
                </a:solidFill>
              </a:rPr>
              <a:t>Ian Jiang</a:t>
            </a:r>
            <a:endParaRPr sz="1570">
              <a:solidFill>
                <a:schemeClr val="dk1"/>
              </a:solidFill>
            </a:endParaRPr>
          </a:p>
        </p:txBody>
      </p:sp>
      <p:sp>
        <p:nvSpPr>
          <p:cNvPr id="56" name="Google Shape;56;p13"/>
          <p:cNvSpPr txBox="1"/>
          <p:nvPr>
            <p:ph type="ctrTitle"/>
          </p:nvPr>
        </p:nvSpPr>
        <p:spPr>
          <a:xfrm>
            <a:off x="-597325" y="238325"/>
            <a:ext cx="6370500" cy="107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7200">
                <a:solidFill>
                  <a:srgbClr val="FFF8E3"/>
                </a:solidFill>
                <a:latin typeface="Merriweather"/>
                <a:ea typeface="Merriweather"/>
                <a:cs typeface="Merriweather"/>
                <a:sym typeface="Merriweather"/>
              </a:rPr>
              <a:t>Bake</a:t>
            </a:r>
            <a:r>
              <a:rPr b="1" lang="en" sz="7200">
                <a:solidFill>
                  <a:srgbClr val="FFF8E3"/>
                </a:solidFill>
              </a:rPr>
              <a:t>W</a:t>
            </a:r>
            <a:r>
              <a:rPr b="1" lang="en" sz="7200">
                <a:solidFill>
                  <a:srgbClr val="FFF8E3"/>
                </a:solidFill>
                <a:latin typeface="Merriweather"/>
                <a:ea typeface="Merriweather"/>
                <a:cs typeface="Merriweather"/>
                <a:sym typeface="Merriweather"/>
              </a:rPr>
              <a:t>ise</a:t>
            </a:r>
            <a:endParaRPr b="1" sz="7200">
              <a:solidFill>
                <a:srgbClr val="FFF8E3"/>
              </a:solidFill>
              <a:latin typeface="Merriweather"/>
              <a:ea typeface="Merriweather"/>
              <a:cs typeface="Merriweather"/>
              <a:sym typeface="Merriweather"/>
            </a:endParaRPr>
          </a:p>
        </p:txBody>
      </p:sp>
      <p:sp>
        <p:nvSpPr>
          <p:cNvPr id="57" name="Google Shape;57;p13"/>
          <p:cNvSpPr txBox="1"/>
          <p:nvPr>
            <p:ph type="ctrTitle"/>
          </p:nvPr>
        </p:nvSpPr>
        <p:spPr>
          <a:xfrm>
            <a:off x="-1040350" y="918625"/>
            <a:ext cx="6370500" cy="60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rgbClr val="FFF8E3"/>
                </a:solidFill>
                <a:latin typeface="Roboto SemiBold"/>
                <a:ea typeface="Roboto SemiBold"/>
                <a:cs typeface="Roboto SemiBold"/>
                <a:sym typeface="Roboto SemiBold"/>
              </a:rPr>
              <a:t>USER EVALUATION RESULTS</a:t>
            </a:r>
            <a:endParaRPr sz="2100">
              <a:solidFill>
                <a:srgbClr val="FFF8E3"/>
              </a:solidFill>
              <a:latin typeface="Roboto SemiBold"/>
              <a:ea typeface="Roboto SemiBold"/>
              <a:cs typeface="Roboto SemiBold"/>
              <a:sym typeface="Roboto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Participants</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 </a:t>
            </a:r>
            <a:r>
              <a:rPr b="1" lang="en"/>
              <a:t>of Participants: 3 users</a:t>
            </a:r>
            <a:endParaRPr b="1"/>
          </a:p>
          <a:p>
            <a:pPr indent="0" lvl="0" marL="0" rtl="0" algn="l">
              <a:spcBef>
                <a:spcPts val="1200"/>
              </a:spcBef>
              <a:spcAft>
                <a:spcPts val="0"/>
              </a:spcAft>
              <a:buNone/>
            </a:pPr>
            <a:r>
              <a:rPr b="1" lang="en"/>
              <a:t>Persona Mapping:</a:t>
            </a:r>
            <a:endParaRPr b="1"/>
          </a:p>
          <a:p>
            <a:pPr indent="0" lvl="0" marL="0" rtl="0" algn="l">
              <a:spcBef>
                <a:spcPts val="1200"/>
              </a:spcBef>
              <a:spcAft>
                <a:spcPts val="0"/>
              </a:spcAft>
              <a:buNone/>
            </a:pPr>
            <a:r>
              <a:rPr lang="en"/>
              <a:t>Perfectionist baker →</a:t>
            </a:r>
            <a:r>
              <a:rPr b="1" lang="en"/>
              <a:t> user 1 - Lucie :</a:t>
            </a:r>
            <a:r>
              <a:rPr lang="en"/>
              <a:t> Tested “Planning a Loaf” (backward scheduling &amp; reminders) &amp; “Fermentation Feedback” (technique validation &amp; visual feedback)</a:t>
            </a:r>
            <a:endParaRPr/>
          </a:p>
          <a:p>
            <a:pPr indent="0" lvl="0" marL="0" rtl="0" algn="l">
              <a:spcBef>
                <a:spcPts val="1200"/>
              </a:spcBef>
              <a:spcAft>
                <a:spcPts val="0"/>
              </a:spcAft>
              <a:buNone/>
            </a:pPr>
            <a:r>
              <a:rPr lang="en"/>
              <a:t>Event Planner → </a:t>
            </a:r>
            <a:r>
              <a:rPr b="1" lang="en"/>
              <a:t>user 2 - Kristine :</a:t>
            </a:r>
            <a:r>
              <a:rPr lang="en"/>
              <a:t> Tested “Planning a Loaf” (backward scheduling &amp; reminders) &amp; “Fermentation Feedback” (technique validation &amp; visual feedback)</a:t>
            </a:r>
            <a:endParaRPr/>
          </a:p>
          <a:p>
            <a:pPr indent="0" lvl="0" marL="0" rtl="0" algn="l">
              <a:spcBef>
                <a:spcPts val="1200"/>
              </a:spcBef>
              <a:spcAft>
                <a:spcPts val="1200"/>
              </a:spcAft>
              <a:buNone/>
            </a:pPr>
            <a:r>
              <a:rPr lang="en"/>
              <a:t>Forgetful Baker → </a:t>
            </a:r>
            <a:r>
              <a:rPr b="1" lang="en"/>
              <a:t>user 3 - Rafael</a:t>
            </a:r>
            <a:r>
              <a:rPr lang="en"/>
              <a:t> : Tested “Reminders” (timing &amp; notifications)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Location:</a:t>
            </a:r>
            <a:r>
              <a:rPr lang="en"/>
              <a:t> In-person sessions on iPad </a:t>
            </a:r>
            <a:r>
              <a:rPr lang="en"/>
              <a:t>working</a:t>
            </a:r>
            <a:r>
              <a:rPr lang="en"/>
              <a:t> with prototype in Figma</a:t>
            </a:r>
            <a:endParaRPr/>
          </a:p>
          <a:p>
            <a:pPr indent="0" lvl="0" marL="0" rtl="0" algn="l">
              <a:spcBef>
                <a:spcPts val="1200"/>
              </a:spcBef>
              <a:spcAft>
                <a:spcPts val="0"/>
              </a:spcAft>
              <a:buNone/>
            </a:pPr>
            <a:r>
              <a:rPr b="1" lang="en"/>
              <a:t>Method:</a:t>
            </a:r>
            <a:r>
              <a:rPr lang="en"/>
              <a:t> Think-aloud walk-through + short post-interview, observing &amp; note taking</a:t>
            </a:r>
            <a:endParaRPr/>
          </a:p>
          <a:p>
            <a:pPr indent="0" lvl="0" marL="0" rtl="0" algn="l">
              <a:spcBef>
                <a:spcPts val="1200"/>
              </a:spcBef>
              <a:spcAft>
                <a:spcPts val="0"/>
              </a:spcAft>
              <a:buNone/>
            </a:pPr>
            <a:r>
              <a:rPr b="1" lang="en"/>
              <a:t>Tasks:</a:t>
            </a:r>
            <a:r>
              <a:rPr lang="en"/>
              <a:t> Planning a Loaf, Fermentation Feedback, Reminders</a:t>
            </a:r>
            <a:endParaRPr/>
          </a:p>
          <a:p>
            <a:pPr indent="0" lvl="0" marL="0" rtl="0" algn="l">
              <a:spcBef>
                <a:spcPts val="1200"/>
              </a:spcBef>
              <a:spcAft>
                <a:spcPts val="0"/>
              </a:spcAft>
              <a:buNone/>
            </a:pPr>
            <a:r>
              <a:rPr b="1" lang="en"/>
              <a:t>Questions asked</a:t>
            </a:r>
            <a:r>
              <a:rPr lang="en"/>
              <a:t>:</a:t>
            </a:r>
            <a:endParaRPr/>
          </a:p>
          <a:p>
            <a:pPr indent="-342900" lvl="0" marL="457200" rtl="0" algn="l">
              <a:spcBef>
                <a:spcPts val="1200"/>
              </a:spcBef>
              <a:spcAft>
                <a:spcPts val="0"/>
              </a:spcAft>
              <a:buSzPts val="1800"/>
              <a:buChar char="●"/>
            </a:pPr>
            <a:r>
              <a:rPr lang="en"/>
              <a:t>“What would you expect to happen next?”</a:t>
            </a:r>
            <a:endParaRPr/>
          </a:p>
          <a:p>
            <a:pPr indent="-342900" lvl="0" marL="457200" rtl="0" algn="l">
              <a:spcBef>
                <a:spcPts val="0"/>
              </a:spcBef>
              <a:spcAft>
                <a:spcPts val="0"/>
              </a:spcAft>
              <a:buSzPts val="1800"/>
              <a:buChar char="●"/>
            </a:pPr>
            <a:r>
              <a:rPr lang="en"/>
              <a:t>“How easy or hard was that step?”</a:t>
            </a:r>
            <a:endParaRPr/>
          </a:p>
          <a:p>
            <a:pPr indent="-342900" lvl="0" marL="457200" rtl="0" algn="l">
              <a:spcBef>
                <a:spcPts val="0"/>
              </a:spcBef>
              <a:spcAft>
                <a:spcPts val="0"/>
              </a:spcAft>
              <a:buSzPts val="1800"/>
              <a:buChar char="●"/>
            </a:pPr>
            <a:r>
              <a:rPr lang="en"/>
              <a:t>“If you were using this for a real bake, what would you do differently?”</a:t>
            </a:r>
            <a:endParaRPr/>
          </a:p>
          <a:p>
            <a:pPr indent="-342900" lvl="0" marL="457200" rtl="0" algn="l">
              <a:spcBef>
                <a:spcPts val="0"/>
              </a:spcBef>
              <a:spcAft>
                <a:spcPts val="0"/>
              </a:spcAft>
              <a:buSzPts val="1800"/>
              <a:buChar char="●"/>
            </a:pPr>
            <a:r>
              <a:rPr lang="en"/>
              <a:t>“Was there anything confusing or missing?”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266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75" name="Google Shape;75;p16"/>
          <p:cNvSpPr txBox="1"/>
          <p:nvPr>
            <p:ph idx="1" type="body"/>
          </p:nvPr>
        </p:nvSpPr>
        <p:spPr>
          <a:xfrm>
            <a:off x="311700" y="838825"/>
            <a:ext cx="4771200" cy="40392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 sz="1400"/>
              <a:t>Strengths</a:t>
            </a:r>
            <a:endParaRPr b="1" sz="1400"/>
          </a:p>
          <a:p>
            <a:pPr indent="-317500" lvl="0" marL="457200" rtl="0" algn="l">
              <a:spcBef>
                <a:spcPts val="1200"/>
              </a:spcBef>
              <a:spcAft>
                <a:spcPts val="0"/>
              </a:spcAft>
              <a:buClr>
                <a:srgbClr val="434343"/>
              </a:buClr>
              <a:buSzPts val="1400"/>
              <a:buFont typeface="Arial"/>
              <a:buChar char="●"/>
            </a:pPr>
            <a:r>
              <a:rPr lang="en" sz="1400"/>
              <a:t>Users liked the </a:t>
            </a:r>
            <a:r>
              <a:rPr b="1" lang="en" sz="1400"/>
              <a:t>automatic scheduling</a:t>
            </a:r>
            <a:r>
              <a:rPr lang="en" sz="1400"/>
              <a:t> feature to manage long baking processes.</a:t>
            </a:r>
            <a:endParaRPr sz="1400"/>
          </a:p>
          <a:p>
            <a:pPr indent="-317500" lvl="0" marL="457200" rtl="0" algn="l">
              <a:spcBef>
                <a:spcPts val="0"/>
              </a:spcBef>
              <a:spcAft>
                <a:spcPts val="0"/>
              </a:spcAft>
              <a:buClr>
                <a:srgbClr val="434343"/>
              </a:buClr>
              <a:buSzPts val="1400"/>
              <a:buFont typeface="Arial"/>
              <a:buChar char="●"/>
            </a:pPr>
            <a:r>
              <a:rPr lang="en" sz="1400"/>
              <a:t>Users found the </a:t>
            </a:r>
            <a:r>
              <a:rPr b="1" lang="en" sz="1400"/>
              <a:t>notifications</a:t>
            </a:r>
            <a:r>
              <a:rPr lang="en" sz="1400"/>
              <a:t> helpful - saw BakeWise as a baking assistant.</a:t>
            </a:r>
            <a:endParaRPr sz="1400"/>
          </a:p>
          <a:p>
            <a:pPr indent="-317500" lvl="0" marL="457200" rtl="0" algn="l">
              <a:spcBef>
                <a:spcPts val="0"/>
              </a:spcBef>
              <a:spcAft>
                <a:spcPts val="0"/>
              </a:spcAft>
              <a:buClr>
                <a:srgbClr val="434343"/>
              </a:buClr>
              <a:buSzPts val="1400"/>
              <a:buFont typeface="Arial"/>
              <a:buChar char="●"/>
            </a:pPr>
            <a:r>
              <a:rPr lang="en" sz="1400"/>
              <a:t>The </a:t>
            </a:r>
            <a:r>
              <a:rPr b="1" lang="en" sz="1400"/>
              <a:t>fermentation checklist</a:t>
            </a:r>
            <a:r>
              <a:rPr lang="en" sz="1400"/>
              <a:t> was seen as instructional and confidence-building, helping users understand the process step-by-step</a:t>
            </a:r>
            <a:endParaRPr sz="1400"/>
          </a:p>
          <a:p>
            <a:pPr indent="0" lvl="0" marL="0" rtl="0" algn="l">
              <a:spcBef>
                <a:spcPts val="1200"/>
              </a:spcBef>
              <a:spcAft>
                <a:spcPts val="0"/>
              </a:spcAft>
              <a:buNone/>
            </a:pPr>
            <a:r>
              <a:rPr b="1" lang="en" sz="1400"/>
              <a:t>Weaknesses</a:t>
            </a:r>
            <a:endParaRPr b="1" sz="1400"/>
          </a:p>
          <a:p>
            <a:pPr indent="-317500" lvl="0" marL="457200" rtl="0" algn="l">
              <a:spcBef>
                <a:spcPts val="1200"/>
              </a:spcBef>
              <a:spcAft>
                <a:spcPts val="0"/>
              </a:spcAft>
              <a:buClr>
                <a:srgbClr val="434343"/>
              </a:buClr>
              <a:buSzPts val="1400"/>
              <a:buFont typeface="Arial"/>
              <a:buChar char="●"/>
            </a:pPr>
            <a:r>
              <a:rPr lang="en" sz="1400"/>
              <a:t>Some </a:t>
            </a:r>
            <a:r>
              <a:rPr b="1" lang="en" sz="1400"/>
              <a:t>confusion about what the displayed time referred to</a:t>
            </a:r>
            <a:r>
              <a:rPr lang="en" sz="1400"/>
              <a:t> (hands-on vs total time).</a:t>
            </a:r>
            <a:endParaRPr sz="1400"/>
          </a:p>
          <a:p>
            <a:pPr indent="-317500" lvl="0" marL="457200" rtl="0" algn="l">
              <a:spcBef>
                <a:spcPts val="0"/>
              </a:spcBef>
              <a:spcAft>
                <a:spcPts val="0"/>
              </a:spcAft>
              <a:buClr>
                <a:srgbClr val="434343"/>
              </a:buClr>
              <a:buSzPts val="1400"/>
              <a:buFont typeface="Arial"/>
              <a:buChar char="●"/>
            </a:pPr>
            <a:r>
              <a:rPr b="1" lang="en" sz="1400"/>
              <a:t>Fermentation feedback</a:t>
            </a:r>
            <a:r>
              <a:rPr lang="en" sz="1400"/>
              <a:t> questions felt too subjective for beginners.</a:t>
            </a:r>
            <a:endParaRPr sz="1400"/>
          </a:p>
          <a:p>
            <a:pPr indent="-317500" lvl="0" marL="457200" rtl="0" algn="l">
              <a:spcBef>
                <a:spcPts val="0"/>
              </a:spcBef>
              <a:spcAft>
                <a:spcPts val="0"/>
              </a:spcAft>
              <a:buClr>
                <a:srgbClr val="434343"/>
              </a:buClr>
              <a:buSzPts val="1400"/>
              <a:buFont typeface="Arial"/>
              <a:buChar char="●"/>
            </a:pPr>
            <a:r>
              <a:rPr b="1" lang="en" sz="1400"/>
              <a:t>Reminder setup</a:t>
            </a:r>
            <a:r>
              <a:rPr lang="en" sz="1400"/>
              <a:t> using “Remind me in [ ] hours” increased effort and confusion.</a:t>
            </a:r>
            <a:endParaRPr sz="1400"/>
          </a:p>
          <a:p>
            <a:pPr indent="0" lvl="0" marL="457200" rtl="0" algn="l">
              <a:spcBef>
                <a:spcPts val="1200"/>
              </a:spcBef>
              <a:spcAft>
                <a:spcPts val="1200"/>
              </a:spcAft>
              <a:buNone/>
            </a:pPr>
            <a:r>
              <a:t/>
            </a:r>
            <a:endParaRPr b="1" sz="1400"/>
          </a:p>
        </p:txBody>
      </p:sp>
      <p:sp>
        <p:nvSpPr>
          <p:cNvPr id="76" name="Google Shape;76;p16"/>
          <p:cNvSpPr txBox="1"/>
          <p:nvPr/>
        </p:nvSpPr>
        <p:spPr>
          <a:xfrm>
            <a:off x="5190575" y="857100"/>
            <a:ext cx="4035300" cy="342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400"/>
              </a:spcBef>
              <a:spcAft>
                <a:spcPts val="0"/>
              </a:spcAft>
              <a:buNone/>
            </a:pPr>
            <a:r>
              <a:rPr b="1" i="1" lang="en" u="sng">
                <a:solidFill>
                  <a:srgbClr val="434343"/>
                </a:solidFill>
                <a:latin typeface="Roboto"/>
                <a:ea typeface="Roboto"/>
                <a:cs typeface="Roboto"/>
                <a:sym typeface="Roboto"/>
              </a:rPr>
              <a:t>quotes:</a:t>
            </a:r>
            <a:endParaRPr b="1" i="1" u="sng">
              <a:solidFill>
                <a:srgbClr val="434343"/>
              </a:solidFill>
              <a:latin typeface="Roboto"/>
              <a:ea typeface="Roboto"/>
              <a:cs typeface="Roboto"/>
              <a:sym typeface="Roboto"/>
            </a:endParaRPr>
          </a:p>
          <a:p>
            <a:pPr indent="-317500" lvl="0" marL="457200" marR="381000" rtl="0" algn="l">
              <a:lnSpc>
                <a:spcPct val="115000"/>
              </a:lnSpc>
              <a:spcBef>
                <a:spcPts val="2400"/>
              </a:spcBef>
              <a:spcAft>
                <a:spcPts val="0"/>
              </a:spcAft>
              <a:buClr>
                <a:srgbClr val="434343"/>
              </a:buClr>
              <a:buSzPts val="1400"/>
              <a:buFont typeface="Roboto"/>
              <a:buChar char="-"/>
            </a:pPr>
            <a:r>
              <a:rPr lang="en">
                <a:solidFill>
                  <a:srgbClr val="434343"/>
                </a:solidFill>
                <a:latin typeface="Roboto"/>
                <a:ea typeface="Roboto"/>
                <a:cs typeface="Roboto"/>
                <a:sym typeface="Roboto"/>
              </a:rPr>
              <a:t>“I love how it calculates backwards from when I want bread.”</a:t>
            </a:r>
            <a:endParaRPr>
              <a:solidFill>
                <a:srgbClr val="434343"/>
              </a:solidFill>
              <a:latin typeface="Roboto"/>
              <a:ea typeface="Roboto"/>
              <a:cs typeface="Roboto"/>
              <a:sym typeface="Roboto"/>
            </a:endParaRPr>
          </a:p>
          <a:p>
            <a:pPr indent="-317500" lvl="0" marL="457200" marR="381000" rtl="0" algn="l">
              <a:lnSpc>
                <a:spcPct val="115000"/>
              </a:lnSpc>
              <a:spcBef>
                <a:spcPts val="2400"/>
              </a:spcBef>
              <a:spcAft>
                <a:spcPts val="0"/>
              </a:spcAft>
              <a:buClr>
                <a:srgbClr val="434343"/>
              </a:buClr>
              <a:buSzPts val="1400"/>
              <a:buFont typeface="Roboto"/>
              <a:buChar char="-"/>
            </a:pPr>
            <a:r>
              <a:rPr lang="en">
                <a:solidFill>
                  <a:srgbClr val="434343"/>
                </a:solidFill>
                <a:latin typeface="Roboto"/>
                <a:ea typeface="Roboto"/>
                <a:cs typeface="Roboto"/>
                <a:sym typeface="Roboto"/>
              </a:rPr>
              <a:t>“I’m not sure if this time is for me or the dough.”</a:t>
            </a:r>
            <a:endParaRPr>
              <a:solidFill>
                <a:srgbClr val="434343"/>
              </a:solidFill>
              <a:latin typeface="Roboto"/>
              <a:ea typeface="Roboto"/>
              <a:cs typeface="Roboto"/>
              <a:sym typeface="Roboto"/>
            </a:endParaRPr>
          </a:p>
          <a:p>
            <a:pPr indent="-317500" lvl="0" marL="457200" marR="381000" rtl="0" algn="l">
              <a:lnSpc>
                <a:spcPct val="115000"/>
              </a:lnSpc>
              <a:spcBef>
                <a:spcPts val="2400"/>
              </a:spcBef>
              <a:spcAft>
                <a:spcPts val="0"/>
              </a:spcAft>
              <a:buClr>
                <a:srgbClr val="434343"/>
              </a:buClr>
              <a:buSzPts val="1400"/>
              <a:buFont typeface="Roboto"/>
              <a:buChar char="-"/>
            </a:pPr>
            <a:r>
              <a:rPr lang="en">
                <a:solidFill>
                  <a:srgbClr val="434343"/>
                </a:solidFill>
                <a:latin typeface="Roboto"/>
                <a:ea typeface="Roboto"/>
                <a:cs typeface="Roboto"/>
                <a:sym typeface="Roboto"/>
              </a:rPr>
              <a:t>“This checklist helps me feel like I’m doing it right, but i'm not sure how to answer the questions correctly.”</a:t>
            </a:r>
            <a:endParaRPr>
              <a:solidFill>
                <a:srgbClr val="434343"/>
              </a:solidFill>
              <a:latin typeface="Roboto"/>
              <a:ea typeface="Roboto"/>
              <a:cs typeface="Roboto"/>
              <a:sym typeface="Roboto"/>
            </a:endParaRPr>
          </a:p>
          <a:p>
            <a:pPr indent="0" lvl="0" marL="0" rtl="0" algn="l">
              <a:spcBef>
                <a:spcPts val="1200"/>
              </a:spcBef>
              <a:spcAft>
                <a:spcPts val="0"/>
              </a:spcAft>
              <a:buNone/>
            </a:pPr>
            <a:r>
              <a:t/>
            </a:r>
            <a:endParaRPr b="1" sz="1200">
              <a:solidFill>
                <a:srgbClr val="434343"/>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3886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Problems</a:t>
            </a:r>
            <a:endParaRPr/>
          </a:p>
        </p:txBody>
      </p:sp>
      <p:sp>
        <p:nvSpPr>
          <p:cNvPr id="82" name="Google Shape;82;p17"/>
          <p:cNvSpPr txBox="1"/>
          <p:nvPr>
            <p:ph idx="1" type="body"/>
          </p:nvPr>
        </p:nvSpPr>
        <p:spPr>
          <a:xfrm>
            <a:off x="157950" y="1110425"/>
            <a:ext cx="2942700" cy="39267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605"/>
              <a:buNone/>
            </a:pPr>
            <a:r>
              <a:rPr lang="en" sz="1390"/>
              <a:t>Issue U1: Scheduling Ambiguity &amp; Label Confusion</a:t>
            </a:r>
            <a:endParaRPr sz="1390"/>
          </a:p>
          <a:p>
            <a:pPr indent="0" lvl="0" marL="0" rtl="0" algn="l">
              <a:lnSpc>
                <a:spcPct val="105000"/>
              </a:lnSpc>
              <a:spcBef>
                <a:spcPts val="1200"/>
              </a:spcBef>
              <a:spcAft>
                <a:spcPts val="0"/>
              </a:spcAft>
              <a:buSzPts val="605"/>
              <a:buNone/>
            </a:pPr>
            <a:r>
              <a:rPr lang="en" sz="1390"/>
              <a:t>Description: </a:t>
            </a:r>
            <a:r>
              <a:rPr lang="en" sz="1390"/>
              <a:t>The time displayed on the interface is rigid, which may confuse users. The required operation time and waiting time are not marked on it, leaving users unaware of the time needed for the operation and the waiting period.</a:t>
            </a:r>
            <a:endParaRPr sz="1390"/>
          </a:p>
          <a:p>
            <a:pPr indent="0" lvl="0" marL="0" rtl="0" algn="l">
              <a:lnSpc>
                <a:spcPct val="105000"/>
              </a:lnSpc>
              <a:spcBef>
                <a:spcPts val="1200"/>
              </a:spcBef>
              <a:spcAft>
                <a:spcPts val="0"/>
              </a:spcAft>
              <a:buSzPts val="605"/>
              <a:buNone/>
            </a:pPr>
            <a:r>
              <a:rPr lang="en" sz="1390"/>
              <a:t>User Impact: Users are confused about whether the time shown refers to active hands-on time or total duration.</a:t>
            </a:r>
            <a:endParaRPr sz="1390"/>
          </a:p>
          <a:p>
            <a:pPr indent="0" lvl="0" marL="0" rtl="0" algn="l">
              <a:lnSpc>
                <a:spcPct val="105000"/>
              </a:lnSpc>
              <a:spcBef>
                <a:spcPts val="1200"/>
              </a:spcBef>
              <a:spcAft>
                <a:spcPts val="0"/>
              </a:spcAft>
              <a:buSzPts val="605"/>
              <a:buNone/>
            </a:pPr>
            <a:r>
              <a:t/>
            </a:r>
            <a:endParaRPr sz="1390"/>
          </a:p>
          <a:p>
            <a:pPr indent="0" lvl="0" marL="0" rtl="0" algn="l">
              <a:lnSpc>
                <a:spcPct val="105000"/>
              </a:lnSpc>
              <a:spcBef>
                <a:spcPts val="1200"/>
              </a:spcBef>
              <a:spcAft>
                <a:spcPts val="1200"/>
              </a:spcAft>
              <a:buSzPts val="605"/>
              <a:buNone/>
            </a:pPr>
            <a:r>
              <a:t/>
            </a:r>
            <a:endParaRPr sz="1390"/>
          </a:p>
        </p:txBody>
      </p:sp>
      <p:sp>
        <p:nvSpPr>
          <p:cNvPr id="83" name="Google Shape;83;p17"/>
          <p:cNvSpPr txBox="1"/>
          <p:nvPr>
            <p:ph idx="1" type="body"/>
          </p:nvPr>
        </p:nvSpPr>
        <p:spPr>
          <a:xfrm>
            <a:off x="3179625" y="1110425"/>
            <a:ext cx="2942700" cy="39267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390"/>
              <a:t>Issue U2: Fermentation Assessment Is Too Subjective</a:t>
            </a:r>
            <a:endParaRPr sz="1390"/>
          </a:p>
          <a:p>
            <a:pPr indent="0" lvl="0" marL="0" rtl="0" algn="l">
              <a:lnSpc>
                <a:spcPct val="105000"/>
              </a:lnSpc>
              <a:spcBef>
                <a:spcPts val="1200"/>
              </a:spcBef>
              <a:spcAft>
                <a:spcPts val="0"/>
              </a:spcAft>
              <a:buNone/>
            </a:pPr>
            <a:r>
              <a:rPr lang="en" sz="1390"/>
              <a:t>Description: The Yes/No judgments in the checklist (e.g., “Does it have a sour taste?”) are too vague, making it difficult for inexperienced users to accurately assess.</a:t>
            </a:r>
            <a:endParaRPr sz="1390"/>
          </a:p>
          <a:p>
            <a:pPr indent="0" lvl="0" marL="0" rtl="0" algn="l">
              <a:lnSpc>
                <a:spcPct val="105000"/>
              </a:lnSpc>
              <a:spcBef>
                <a:spcPts val="1200"/>
              </a:spcBef>
              <a:spcAft>
                <a:spcPts val="0"/>
              </a:spcAft>
              <a:buNone/>
            </a:pPr>
            <a:r>
              <a:rPr lang="en" sz="1390"/>
              <a:t>User Impact:</a:t>
            </a:r>
            <a:r>
              <a:rPr lang="en" sz="1390"/>
              <a:t> The app fails to provide effective assistance, leaving users to “guess” the dough's condition.</a:t>
            </a:r>
            <a:endParaRPr sz="1390"/>
          </a:p>
          <a:p>
            <a:pPr indent="0" lvl="0" marL="0" rtl="0" algn="l">
              <a:lnSpc>
                <a:spcPct val="105000"/>
              </a:lnSpc>
              <a:spcBef>
                <a:spcPts val="1200"/>
              </a:spcBef>
              <a:spcAft>
                <a:spcPts val="1200"/>
              </a:spcAft>
              <a:buSzPts val="605"/>
              <a:buNone/>
            </a:pPr>
            <a:r>
              <a:t/>
            </a:r>
            <a:endParaRPr sz="1390"/>
          </a:p>
        </p:txBody>
      </p:sp>
      <p:sp>
        <p:nvSpPr>
          <p:cNvPr id="84" name="Google Shape;84;p17"/>
          <p:cNvSpPr txBox="1"/>
          <p:nvPr>
            <p:ph idx="1" type="body"/>
          </p:nvPr>
        </p:nvSpPr>
        <p:spPr>
          <a:xfrm>
            <a:off x="6201300" y="1110425"/>
            <a:ext cx="2942700" cy="39267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390"/>
              <a:t>Issue U3: Manual Reminder Input Format Is Inappropriate</a:t>
            </a:r>
            <a:endParaRPr sz="1390"/>
          </a:p>
          <a:p>
            <a:pPr indent="0" lvl="0" marL="0" rtl="0" algn="l">
              <a:lnSpc>
                <a:spcPct val="105000"/>
              </a:lnSpc>
              <a:spcBef>
                <a:spcPts val="1200"/>
              </a:spcBef>
              <a:spcAft>
                <a:spcPts val="0"/>
              </a:spcAft>
              <a:buNone/>
            </a:pPr>
            <a:r>
              <a:rPr lang="en" sz="1390"/>
              <a:t>Description: The input format “Remind me in [ ] hours” forces users to perform mental calculations, increasing cognitive load.</a:t>
            </a:r>
            <a:endParaRPr sz="1390"/>
          </a:p>
          <a:p>
            <a:pPr indent="0" lvl="0" marL="0" rtl="0" algn="l">
              <a:lnSpc>
                <a:spcPct val="105000"/>
              </a:lnSpc>
              <a:spcBef>
                <a:spcPts val="1200"/>
              </a:spcBef>
              <a:spcAft>
                <a:spcPts val="0"/>
              </a:spcAft>
              <a:buNone/>
            </a:pPr>
            <a:r>
              <a:rPr lang="en" sz="1390"/>
              <a:t>User Impact: </a:t>
            </a:r>
            <a:r>
              <a:rPr lang="en" sz="1390"/>
              <a:t>Users require precise dates and times, not relative durations. This contradicts the app's design goal of reducing mental effort.</a:t>
            </a:r>
            <a:endParaRPr sz="1390"/>
          </a:p>
          <a:p>
            <a:pPr indent="0" lvl="0" marL="0" rtl="0" algn="l">
              <a:lnSpc>
                <a:spcPct val="105000"/>
              </a:lnSpc>
              <a:spcBef>
                <a:spcPts val="1200"/>
              </a:spcBef>
              <a:spcAft>
                <a:spcPts val="1200"/>
              </a:spcAft>
              <a:buSzPts val="605"/>
              <a:buNone/>
            </a:pPr>
            <a:r>
              <a:t/>
            </a:r>
            <a:endParaRPr sz="139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 Idea #1: Scheduling </a:t>
            </a:r>
            <a:r>
              <a:rPr lang="en"/>
              <a:t>Transparency</a:t>
            </a:r>
            <a:r>
              <a:rPr lang="en"/>
              <a:t> - U1 </a:t>
            </a:r>
            <a:endParaRPr/>
          </a:p>
        </p:txBody>
      </p:sp>
      <p:sp>
        <p:nvSpPr>
          <p:cNvPr id="90" name="Google Shape;90;p18"/>
          <p:cNvSpPr txBox="1"/>
          <p:nvPr>
            <p:ph idx="1" type="body"/>
          </p:nvPr>
        </p:nvSpPr>
        <p:spPr>
          <a:xfrm>
            <a:off x="227600" y="1236550"/>
            <a:ext cx="5381100" cy="378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Goal:</a:t>
            </a:r>
            <a:r>
              <a:rPr lang="en" sz="1500"/>
              <a:t> Resolve user confusion about the duration.</a:t>
            </a:r>
            <a:endParaRPr sz="1500"/>
          </a:p>
          <a:p>
            <a:pPr indent="-323850" lvl="0" marL="457200" rtl="0" algn="l">
              <a:spcBef>
                <a:spcPts val="1200"/>
              </a:spcBef>
              <a:spcAft>
                <a:spcPts val="0"/>
              </a:spcAft>
              <a:buClr>
                <a:srgbClr val="434343"/>
              </a:buClr>
              <a:buSzPts val="1500"/>
              <a:buFont typeface="Arial"/>
              <a:buChar char="●"/>
            </a:pPr>
            <a:r>
              <a:rPr b="1" lang="en" sz="1500"/>
              <a:t>Action:</a:t>
            </a:r>
            <a:r>
              <a:rPr lang="en" sz="1500"/>
              <a:t> Keep the single displayed completion time (e.g., "Total Time ~30h) on the main recipe card.</a:t>
            </a:r>
            <a:endParaRPr sz="1500"/>
          </a:p>
          <a:p>
            <a:pPr indent="-323850" lvl="0" marL="457200" rtl="0" algn="l">
              <a:spcBef>
                <a:spcPts val="0"/>
              </a:spcBef>
              <a:spcAft>
                <a:spcPts val="0"/>
              </a:spcAft>
              <a:buClr>
                <a:srgbClr val="434343"/>
              </a:buClr>
              <a:buSzPts val="1500"/>
              <a:buFont typeface="Arial"/>
              <a:buChar char="●"/>
            </a:pPr>
            <a:r>
              <a:rPr b="1" lang="en" sz="1500"/>
              <a:t>Detail:</a:t>
            </a:r>
            <a:r>
              <a:rPr lang="en" sz="1500"/>
              <a:t> Add a </a:t>
            </a:r>
            <a:r>
              <a:rPr b="1" lang="en" sz="1500"/>
              <a:t>"View Details" pop-up</a:t>
            </a:r>
            <a:r>
              <a:rPr lang="en" sz="1500"/>
              <a:t> or </a:t>
            </a:r>
            <a:r>
              <a:rPr b="1" lang="en" sz="1500"/>
              <a:t>active time in parentheses</a:t>
            </a:r>
            <a:r>
              <a:rPr lang="en" sz="1500"/>
              <a:t> next to the total time that clearly breaks down the schedule into:</a:t>
            </a:r>
            <a:endParaRPr sz="1500"/>
          </a:p>
          <a:p>
            <a:pPr indent="-323850" lvl="1" marL="914400" rtl="0" algn="l">
              <a:spcBef>
                <a:spcPts val="0"/>
              </a:spcBef>
              <a:spcAft>
                <a:spcPts val="0"/>
              </a:spcAft>
              <a:buClr>
                <a:srgbClr val="434343"/>
              </a:buClr>
              <a:buSzPts val="1500"/>
              <a:buFont typeface="Arial"/>
              <a:buChar char="○"/>
            </a:pPr>
            <a:r>
              <a:rPr b="1" lang="en" sz="1500"/>
              <a:t>Active Time</a:t>
            </a:r>
            <a:r>
              <a:rPr lang="en" sz="1500"/>
              <a:t> (Hands-on time)</a:t>
            </a:r>
            <a:endParaRPr sz="1500"/>
          </a:p>
          <a:p>
            <a:pPr indent="-323850" lvl="1" marL="914400" rtl="0" algn="l">
              <a:spcBef>
                <a:spcPts val="0"/>
              </a:spcBef>
              <a:spcAft>
                <a:spcPts val="0"/>
              </a:spcAft>
              <a:buClr>
                <a:srgbClr val="434343"/>
              </a:buClr>
              <a:buSzPts val="1500"/>
              <a:buFont typeface="Arial"/>
              <a:buChar char="○"/>
            </a:pPr>
            <a:r>
              <a:rPr b="1" lang="en" sz="1500"/>
              <a:t>Waiting/Rest Time</a:t>
            </a:r>
            <a:r>
              <a:rPr lang="en" sz="1500"/>
              <a:t> (Autolyse, Bulk Ferment, Cold Proof)</a:t>
            </a:r>
            <a:endParaRPr sz="1500"/>
          </a:p>
          <a:p>
            <a:pPr indent="-323850" lvl="1" marL="914400" rtl="0" algn="l">
              <a:spcBef>
                <a:spcPts val="0"/>
              </a:spcBef>
              <a:spcAft>
                <a:spcPts val="0"/>
              </a:spcAft>
              <a:buClr>
                <a:srgbClr val="434343"/>
              </a:buClr>
              <a:buSzPts val="1500"/>
              <a:buFont typeface="Arial"/>
              <a:buChar char="○"/>
            </a:pPr>
            <a:r>
              <a:rPr b="1" lang="en" sz="1500"/>
              <a:t>Total Duration</a:t>
            </a:r>
            <a:r>
              <a:rPr lang="en" sz="1500"/>
              <a:t> (51 hours)</a:t>
            </a:r>
            <a:endParaRPr sz="1500">
              <a:latin typeface="Arial"/>
              <a:ea typeface="Arial"/>
              <a:cs typeface="Arial"/>
              <a:sym typeface="Arial"/>
            </a:endParaRPr>
          </a:p>
          <a:p>
            <a:pPr indent="0" lvl="0" marL="0" rtl="0" algn="l">
              <a:spcBef>
                <a:spcPts val="1200"/>
              </a:spcBef>
              <a:spcAft>
                <a:spcPts val="1200"/>
              </a:spcAft>
              <a:buNone/>
            </a:pPr>
            <a:r>
              <a:t/>
            </a:r>
            <a:endParaRPr sz="1500"/>
          </a:p>
        </p:txBody>
      </p:sp>
      <p:pic>
        <p:nvPicPr>
          <p:cNvPr id="91" name="Google Shape;91;p18"/>
          <p:cNvPicPr preferRelativeResize="0"/>
          <p:nvPr/>
        </p:nvPicPr>
        <p:blipFill>
          <a:blip r:embed="rId3">
            <a:alphaModFix/>
          </a:blip>
          <a:stretch>
            <a:fillRect/>
          </a:stretch>
        </p:blipFill>
        <p:spPr>
          <a:xfrm>
            <a:off x="5819075" y="1390300"/>
            <a:ext cx="2946725" cy="36325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 Idea #2 - </a:t>
            </a:r>
            <a:r>
              <a:rPr lang="en"/>
              <a:t>improve</a:t>
            </a:r>
            <a:r>
              <a:rPr lang="en"/>
              <a:t> feedback checklist - U2</a:t>
            </a:r>
            <a:endParaRPr/>
          </a:p>
        </p:txBody>
      </p:sp>
      <p:sp>
        <p:nvSpPr>
          <p:cNvPr id="97" name="Google Shape;97;p19"/>
          <p:cNvSpPr txBox="1"/>
          <p:nvPr/>
        </p:nvSpPr>
        <p:spPr>
          <a:xfrm>
            <a:off x="311700" y="1145050"/>
            <a:ext cx="5474700" cy="256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600">
                <a:solidFill>
                  <a:srgbClr val="434343"/>
                </a:solidFill>
                <a:latin typeface="Roboto"/>
                <a:ea typeface="Roboto"/>
                <a:cs typeface="Roboto"/>
                <a:sym typeface="Roboto"/>
              </a:rPr>
              <a:t> Add Visual Fermentation Comparison Guide</a:t>
            </a:r>
            <a:endParaRPr b="1" sz="1600">
              <a:solidFill>
                <a:srgbClr val="434343"/>
              </a:solidFill>
              <a:latin typeface="Roboto"/>
              <a:ea typeface="Roboto"/>
              <a:cs typeface="Roboto"/>
              <a:sym typeface="Roboto"/>
            </a:endParaRPr>
          </a:p>
          <a:p>
            <a:pPr indent="-330200" lvl="0" marL="457200" rtl="0" algn="l">
              <a:lnSpc>
                <a:spcPct val="115000"/>
              </a:lnSpc>
              <a:spcBef>
                <a:spcPts val="1200"/>
              </a:spcBef>
              <a:spcAft>
                <a:spcPts val="0"/>
              </a:spcAft>
              <a:buClr>
                <a:srgbClr val="434343"/>
              </a:buClr>
              <a:buSzPts val="1600"/>
              <a:buFont typeface="Roboto"/>
              <a:buChar char="●"/>
            </a:pPr>
            <a:r>
              <a:rPr lang="en" sz="1600">
                <a:solidFill>
                  <a:srgbClr val="434343"/>
                </a:solidFill>
                <a:latin typeface="Roboto"/>
                <a:ea typeface="Roboto"/>
                <a:cs typeface="Roboto"/>
                <a:sym typeface="Roboto"/>
              </a:rPr>
              <a:t>Replace vague Yes/No checklist items with visual examples of dough texture, bubbles, and elasticity.</a:t>
            </a:r>
            <a:endParaRPr sz="1600">
              <a:solidFill>
                <a:srgbClr val="434343"/>
              </a:solidFill>
              <a:latin typeface="Roboto"/>
              <a:ea typeface="Roboto"/>
              <a:cs typeface="Roboto"/>
              <a:sym typeface="Roboto"/>
            </a:endParaRPr>
          </a:p>
          <a:p>
            <a:pPr indent="-330200" lvl="0" marL="457200" rtl="0" algn="l">
              <a:lnSpc>
                <a:spcPct val="115000"/>
              </a:lnSpc>
              <a:spcBef>
                <a:spcPts val="0"/>
              </a:spcBef>
              <a:spcAft>
                <a:spcPts val="0"/>
              </a:spcAft>
              <a:buClr>
                <a:srgbClr val="434343"/>
              </a:buClr>
              <a:buSzPts val="1600"/>
              <a:buFont typeface="Roboto"/>
              <a:buChar char="●"/>
            </a:pPr>
            <a:r>
              <a:rPr lang="en" sz="1600">
                <a:solidFill>
                  <a:srgbClr val="434343"/>
                </a:solidFill>
                <a:latin typeface="Roboto"/>
                <a:ea typeface="Roboto"/>
                <a:cs typeface="Roboto"/>
                <a:sym typeface="Roboto"/>
              </a:rPr>
              <a:t>Use side-by-side reference photos to show what “ready” looks like.</a:t>
            </a:r>
            <a:endParaRPr sz="1600">
              <a:solidFill>
                <a:srgbClr val="434343"/>
              </a:solidFill>
              <a:latin typeface="Roboto"/>
              <a:ea typeface="Roboto"/>
              <a:cs typeface="Roboto"/>
              <a:sym typeface="Roboto"/>
            </a:endParaRPr>
          </a:p>
          <a:p>
            <a:pPr indent="-330200" lvl="0" marL="457200" rtl="0" algn="l">
              <a:lnSpc>
                <a:spcPct val="115000"/>
              </a:lnSpc>
              <a:spcBef>
                <a:spcPts val="0"/>
              </a:spcBef>
              <a:spcAft>
                <a:spcPts val="0"/>
              </a:spcAft>
              <a:buClr>
                <a:srgbClr val="434343"/>
              </a:buClr>
              <a:buSzPts val="1600"/>
              <a:buFont typeface="Roboto"/>
              <a:buChar char="●"/>
            </a:pPr>
            <a:r>
              <a:rPr lang="en" sz="1600">
                <a:solidFill>
                  <a:srgbClr val="434343"/>
                </a:solidFill>
                <a:latin typeface="Roboto"/>
                <a:ea typeface="Roboto"/>
                <a:cs typeface="Roboto"/>
                <a:sym typeface="Roboto"/>
              </a:rPr>
              <a:t>Adds objectivity and boosts learning for beginners.</a:t>
            </a:r>
            <a:endParaRPr sz="1600">
              <a:solidFill>
                <a:srgbClr val="434343"/>
              </a:solidFill>
              <a:latin typeface="Roboto"/>
              <a:ea typeface="Roboto"/>
              <a:cs typeface="Roboto"/>
              <a:sym typeface="Roboto"/>
            </a:endParaRPr>
          </a:p>
          <a:p>
            <a:pPr indent="-330200" lvl="0" marL="457200" rtl="0" algn="l">
              <a:lnSpc>
                <a:spcPct val="115000"/>
              </a:lnSpc>
              <a:spcBef>
                <a:spcPts val="0"/>
              </a:spcBef>
              <a:spcAft>
                <a:spcPts val="0"/>
              </a:spcAft>
              <a:buClr>
                <a:srgbClr val="434343"/>
              </a:buClr>
              <a:buSzPts val="1600"/>
              <a:buFont typeface="Roboto"/>
              <a:buChar char="●"/>
            </a:pPr>
            <a:r>
              <a:rPr b="1" lang="en" sz="1600">
                <a:solidFill>
                  <a:srgbClr val="434343"/>
                </a:solidFill>
                <a:latin typeface="Roboto"/>
                <a:ea typeface="Roboto"/>
                <a:cs typeface="Roboto"/>
                <a:sym typeface="Roboto"/>
              </a:rPr>
              <a:t>Considering </a:t>
            </a:r>
            <a:r>
              <a:rPr b="1" lang="en" sz="1600">
                <a:solidFill>
                  <a:srgbClr val="434343"/>
                </a:solidFill>
                <a:latin typeface="Roboto"/>
                <a:ea typeface="Roboto"/>
                <a:cs typeface="Roboto"/>
                <a:sym typeface="Roboto"/>
              </a:rPr>
              <a:t>adding</a:t>
            </a:r>
            <a:r>
              <a:rPr b="1" lang="en" sz="1600">
                <a:solidFill>
                  <a:srgbClr val="434343"/>
                </a:solidFill>
                <a:latin typeface="Roboto"/>
                <a:ea typeface="Roboto"/>
                <a:cs typeface="Roboto"/>
                <a:sym typeface="Roboto"/>
              </a:rPr>
              <a:t> an LLM visual evaluation option (stretch goal)</a:t>
            </a:r>
            <a:endParaRPr b="1" sz="1600">
              <a:solidFill>
                <a:srgbClr val="434343"/>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Design idea #3 Simplify Reminder Setup - U3</a:t>
            </a:r>
            <a:endParaRPr/>
          </a:p>
        </p:txBody>
      </p:sp>
      <p:sp>
        <p:nvSpPr>
          <p:cNvPr id="103" name="Google Shape;103;p20"/>
          <p:cNvSpPr txBox="1"/>
          <p:nvPr>
            <p:ph idx="1" type="body"/>
          </p:nvPr>
        </p:nvSpPr>
        <p:spPr>
          <a:xfrm>
            <a:off x="311700" y="116262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n" sz="1500"/>
              <a:t>Goal:</a:t>
            </a:r>
            <a:r>
              <a:rPr lang="en" sz="1500"/>
              <a:t> Reduce cognitive load for users setting future reminders by eliminating mental calculations </a:t>
            </a:r>
            <a:endParaRPr sz="1500"/>
          </a:p>
          <a:p>
            <a:pPr indent="0" lvl="0" marL="0" rtl="0" algn="l">
              <a:spcBef>
                <a:spcPts val="1200"/>
              </a:spcBef>
              <a:spcAft>
                <a:spcPts val="0"/>
              </a:spcAft>
              <a:buNone/>
            </a:pPr>
            <a:r>
              <a:rPr lang="en" sz="1500"/>
              <a:t>Replace text input (“in [x] hours”) with:</a:t>
            </a:r>
            <a:endParaRPr sz="1500"/>
          </a:p>
          <a:p>
            <a:pPr indent="-323850" lvl="1" marL="914400" rtl="0" algn="l">
              <a:spcBef>
                <a:spcPts val="1200"/>
              </a:spcBef>
              <a:spcAft>
                <a:spcPts val="0"/>
              </a:spcAft>
              <a:buSzPts val="1500"/>
              <a:buChar char="○"/>
            </a:pPr>
            <a:r>
              <a:rPr b="1" lang="en" sz="1500"/>
              <a:t>Pre-filled reminder options </a:t>
            </a:r>
            <a:endParaRPr sz="1500"/>
          </a:p>
          <a:p>
            <a:pPr indent="-323850" lvl="1" marL="914400" rtl="0" algn="l">
              <a:spcBef>
                <a:spcPts val="0"/>
              </a:spcBef>
              <a:spcAft>
                <a:spcPts val="0"/>
              </a:spcAft>
              <a:buSzPts val="1500"/>
              <a:buChar char="○"/>
            </a:pPr>
            <a:r>
              <a:rPr lang="en" sz="1500"/>
              <a:t>Keep a </a:t>
            </a:r>
            <a:r>
              <a:rPr b="1" lang="en" sz="1500"/>
              <a:t>custom option</a:t>
            </a:r>
            <a:r>
              <a:rPr lang="en" sz="1500"/>
              <a:t> time/date picker for flexibility</a:t>
            </a:r>
            <a:endParaRPr sz="1500"/>
          </a:p>
          <a:p>
            <a:pPr indent="-323850" lvl="2" marL="1371600" rtl="0" algn="l">
              <a:spcBef>
                <a:spcPts val="0"/>
              </a:spcBef>
              <a:spcAft>
                <a:spcPts val="0"/>
              </a:spcAft>
              <a:buSzPts val="1500"/>
              <a:buAutoNum type="romanLcPeriod"/>
            </a:pPr>
            <a:r>
              <a:rPr lang="en" sz="1500"/>
              <a:t>Quick preset options (1h, 3h, 5h)</a:t>
            </a:r>
            <a:endParaRPr sz="1500"/>
          </a:p>
          <a:p>
            <a:pPr indent="0" lvl="0" marL="0" rtl="0" algn="l">
              <a:spcBef>
                <a:spcPts val="1200"/>
              </a:spcBef>
              <a:spcAft>
                <a:spcPts val="1200"/>
              </a:spcAft>
              <a:buNone/>
            </a:pPr>
            <a:r>
              <a:t/>
            </a:r>
            <a:endParaRPr/>
          </a:p>
        </p:txBody>
      </p:sp>
      <p:pic>
        <p:nvPicPr>
          <p:cNvPr id="104" name="Google Shape;104;p20"/>
          <p:cNvPicPr preferRelativeResize="0"/>
          <p:nvPr/>
        </p:nvPicPr>
        <p:blipFill>
          <a:blip r:embed="rId3">
            <a:alphaModFix/>
          </a:blip>
          <a:stretch>
            <a:fillRect/>
          </a:stretch>
        </p:blipFill>
        <p:spPr>
          <a:xfrm>
            <a:off x="412050" y="3299975"/>
            <a:ext cx="4367076" cy="1483300"/>
          </a:xfrm>
          <a:prstGeom prst="rect">
            <a:avLst/>
          </a:prstGeom>
          <a:noFill/>
          <a:ln>
            <a:noFill/>
          </a:ln>
        </p:spPr>
      </p:pic>
      <p:cxnSp>
        <p:nvCxnSpPr>
          <p:cNvPr id="105" name="Google Shape;105;p20"/>
          <p:cNvCxnSpPr/>
          <p:nvPr/>
        </p:nvCxnSpPr>
        <p:spPr>
          <a:xfrm>
            <a:off x="4928425" y="4041625"/>
            <a:ext cx="881700" cy="0"/>
          </a:xfrm>
          <a:prstGeom prst="straightConnector1">
            <a:avLst/>
          </a:prstGeom>
          <a:noFill/>
          <a:ln cap="flat" cmpd="sng" w="9525">
            <a:solidFill>
              <a:schemeClr val="dk2"/>
            </a:solidFill>
            <a:prstDash val="solid"/>
            <a:round/>
            <a:headEnd len="med" w="med" type="none"/>
            <a:tailEnd len="med" w="med" type="triangle"/>
          </a:ln>
        </p:spPr>
      </p:cxnSp>
      <p:pic>
        <p:nvPicPr>
          <p:cNvPr id="106" name="Google Shape;106;p20"/>
          <p:cNvPicPr preferRelativeResize="0"/>
          <p:nvPr/>
        </p:nvPicPr>
        <p:blipFill>
          <a:blip r:embed="rId4">
            <a:alphaModFix/>
          </a:blip>
          <a:stretch>
            <a:fillRect/>
          </a:stretch>
        </p:blipFill>
        <p:spPr>
          <a:xfrm>
            <a:off x="6374875" y="2024800"/>
            <a:ext cx="1971325" cy="295697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0" name="Shape 110"/>
        <p:cNvGrpSpPr/>
        <p:nvPr/>
      </p:nvGrpSpPr>
      <p:grpSpPr>
        <a:xfrm>
          <a:off x="0" y="0"/>
          <a:ext cx="0" cy="0"/>
          <a:chOff x="0" y="0"/>
          <a:chExt cx="0" cy="0"/>
        </a:xfrm>
      </p:grpSpPr>
      <p:sp>
        <p:nvSpPr>
          <p:cNvPr id="111" name="Google Shape;111;p21"/>
          <p:cNvSpPr txBox="1"/>
          <p:nvPr>
            <p:ph type="title"/>
          </p:nvPr>
        </p:nvSpPr>
        <p:spPr>
          <a:xfrm>
            <a:off x="470450" y="423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600">
                <a:solidFill>
                  <a:srgbClr val="FFF8E3"/>
                </a:solidFill>
                <a:latin typeface="Merriweather"/>
                <a:ea typeface="Merriweather"/>
                <a:cs typeface="Merriweather"/>
                <a:sym typeface="Merriweather"/>
              </a:rPr>
              <a:t>Thank yo</a:t>
            </a:r>
            <a:r>
              <a:rPr lang="en" sz="3600">
                <a:solidFill>
                  <a:srgbClr val="FFF8E3"/>
                </a:solidFill>
              </a:rPr>
              <a:t>u</a:t>
            </a:r>
            <a:r>
              <a:rPr lang="en" sz="3600">
                <a:solidFill>
                  <a:srgbClr val="FFF8E3"/>
                </a:solidFill>
                <a:latin typeface="Merriweather"/>
                <a:ea typeface="Merriweather"/>
                <a:cs typeface="Merriweather"/>
                <a:sym typeface="Merriweather"/>
              </a:rPr>
              <a:t>!</a:t>
            </a:r>
            <a:endParaRPr sz="3600">
              <a:solidFill>
                <a:srgbClr val="FFF8E3"/>
              </a:solidFill>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